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4B5B0-CDDA-4B48-BB6B-B5ED68F7A207}" type="doc">
      <dgm:prSet loTypeId="urn:microsoft.com/office/officeart/2005/8/layout/arrow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DF6105-E53D-44C9-94FD-937836BAFFBD}">
      <dgm:prSet phldrT="[Text]"/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Income </a:t>
          </a:r>
          <a:endParaRPr lang="en-US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EFD9CBB-F6BE-4276-BB43-4525D63B7C0F}" type="parTrans" cxnId="{71E75B48-E1D8-4876-8AF3-E3539D4359F4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40175F7-96CF-4844-BACA-3F6E1F4B16EC}" type="sibTrans" cxnId="{71E75B48-E1D8-4876-8AF3-E3539D4359F4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B3264CFE-AB81-458E-AE99-D15AF6745240}">
      <dgm:prSet phldrT="[Text]"/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Price</a:t>
          </a:r>
          <a:endParaRPr lang="en-US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EE7165A-B535-4FB4-BA0F-ED68C02E6B76}" type="parTrans" cxnId="{DA393DE2-A38B-473D-AB2F-C5F4119C393C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F8795A4-06CC-4EC3-8711-7B9FB35D459A}" type="sibTrans" cxnId="{DA393DE2-A38B-473D-AB2F-C5F4119C393C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7D44D4E-4C1E-4F00-BF17-97015FE34036}" type="pres">
      <dgm:prSet presAssocID="{25E4B5B0-CDDA-4B48-BB6B-B5ED68F7A20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7301C6-F3DF-4375-944A-A262DD2E0A44}" type="pres">
      <dgm:prSet presAssocID="{B2DF6105-E53D-44C9-94FD-937836BAFFBD}" presName="upArrow" presStyleLbl="node1" presStyleIdx="0" presStyleCnt="2"/>
      <dgm:spPr>
        <a:solidFill>
          <a:srgbClr val="0070C0"/>
        </a:solidFill>
      </dgm:spPr>
      <dgm:t>
        <a:bodyPr/>
        <a:lstStyle/>
        <a:p>
          <a:endParaRPr lang="en-US"/>
        </a:p>
      </dgm:t>
    </dgm:pt>
    <dgm:pt modelId="{42DF5358-62BA-4CB0-A77B-0ABC59C73CA9}" type="pres">
      <dgm:prSet presAssocID="{B2DF6105-E53D-44C9-94FD-937836BAFFBD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595E8-C741-4738-8FBE-295DADF0923B}" type="pres">
      <dgm:prSet presAssocID="{B3264CFE-AB81-458E-AE99-D15AF6745240}" presName="downArrow" presStyleLbl="node1" presStyleIdx="1" presStyleCnt="2"/>
      <dgm:spPr>
        <a:solidFill>
          <a:srgbClr val="7030A0"/>
        </a:solidFill>
      </dgm:spPr>
      <dgm:t>
        <a:bodyPr/>
        <a:lstStyle/>
        <a:p>
          <a:endParaRPr lang="en-US"/>
        </a:p>
      </dgm:t>
    </dgm:pt>
    <dgm:pt modelId="{F30A47A6-D4A6-497A-851E-C8D77CDD2C12}" type="pres">
      <dgm:prSet presAssocID="{B3264CFE-AB81-458E-AE99-D15AF6745240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393DE2-A38B-473D-AB2F-C5F4119C393C}" srcId="{25E4B5B0-CDDA-4B48-BB6B-B5ED68F7A207}" destId="{B3264CFE-AB81-458E-AE99-D15AF6745240}" srcOrd="1" destOrd="0" parTransId="{5EE7165A-B535-4FB4-BA0F-ED68C02E6B76}" sibTransId="{0F8795A4-06CC-4EC3-8711-7B9FB35D459A}"/>
    <dgm:cxn modelId="{71E75B48-E1D8-4876-8AF3-E3539D4359F4}" srcId="{25E4B5B0-CDDA-4B48-BB6B-B5ED68F7A207}" destId="{B2DF6105-E53D-44C9-94FD-937836BAFFBD}" srcOrd="0" destOrd="0" parTransId="{AEFD9CBB-F6BE-4276-BB43-4525D63B7C0F}" sibTransId="{E40175F7-96CF-4844-BACA-3F6E1F4B16EC}"/>
    <dgm:cxn modelId="{432B29F1-2EFA-4F1F-A5B6-B6AE95C06853}" type="presOf" srcId="{25E4B5B0-CDDA-4B48-BB6B-B5ED68F7A207}" destId="{57D44D4E-4C1E-4F00-BF17-97015FE34036}" srcOrd="0" destOrd="0" presId="urn:microsoft.com/office/officeart/2005/8/layout/arrow4"/>
    <dgm:cxn modelId="{915E7F61-482E-422A-A024-456E732F7ED4}" type="presOf" srcId="{B2DF6105-E53D-44C9-94FD-937836BAFFBD}" destId="{42DF5358-62BA-4CB0-A77B-0ABC59C73CA9}" srcOrd="0" destOrd="0" presId="urn:microsoft.com/office/officeart/2005/8/layout/arrow4"/>
    <dgm:cxn modelId="{0F4721BE-98B7-407F-A04E-AF53AF4DF3E5}" type="presOf" srcId="{B3264CFE-AB81-458E-AE99-D15AF6745240}" destId="{F30A47A6-D4A6-497A-851E-C8D77CDD2C12}" srcOrd="0" destOrd="0" presId="urn:microsoft.com/office/officeart/2005/8/layout/arrow4"/>
    <dgm:cxn modelId="{471AB666-D830-49C8-9F9A-5B20DFC9311B}" type="presParOf" srcId="{57D44D4E-4C1E-4F00-BF17-97015FE34036}" destId="{937301C6-F3DF-4375-944A-A262DD2E0A44}" srcOrd="0" destOrd="0" presId="urn:microsoft.com/office/officeart/2005/8/layout/arrow4"/>
    <dgm:cxn modelId="{2BE9325A-1313-4319-BE0E-6B48402941EE}" type="presParOf" srcId="{57D44D4E-4C1E-4F00-BF17-97015FE34036}" destId="{42DF5358-62BA-4CB0-A77B-0ABC59C73CA9}" srcOrd="1" destOrd="0" presId="urn:microsoft.com/office/officeart/2005/8/layout/arrow4"/>
    <dgm:cxn modelId="{4706D05B-9243-415B-A8D9-9D523131BAC5}" type="presParOf" srcId="{57D44D4E-4C1E-4F00-BF17-97015FE34036}" destId="{6DE595E8-C741-4738-8FBE-295DADF0923B}" srcOrd="2" destOrd="0" presId="urn:microsoft.com/office/officeart/2005/8/layout/arrow4"/>
    <dgm:cxn modelId="{2DCC8CD7-B67C-4B40-A48B-8E0B431525B0}" type="presParOf" srcId="{57D44D4E-4C1E-4F00-BF17-97015FE34036}" destId="{F30A47A6-D4A6-497A-851E-C8D77CDD2C12}" srcOrd="3" destOrd="0" presId="urn:microsoft.com/office/officeart/2005/8/layout/arrow4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7301C6-F3DF-4375-944A-A262DD2E0A44}">
      <dsp:nvSpPr>
        <dsp:cNvPr id="0" name=""/>
        <dsp:cNvSpPr/>
      </dsp:nvSpPr>
      <dsp:spPr>
        <a:xfrm>
          <a:off x="2221" y="0"/>
          <a:ext cx="1332738" cy="2128266"/>
        </a:xfrm>
        <a:prstGeom prst="upArrow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2DF5358-62BA-4CB0-A77B-0ABC59C73CA9}">
      <dsp:nvSpPr>
        <dsp:cNvPr id="0" name=""/>
        <dsp:cNvSpPr/>
      </dsp:nvSpPr>
      <dsp:spPr>
        <a:xfrm>
          <a:off x="1374941" y="0"/>
          <a:ext cx="2261616" cy="2128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Income </a:t>
          </a:r>
          <a:endParaRPr lang="en-US" sz="3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1374941" y="0"/>
        <a:ext cx="2261616" cy="2128266"/>
      </dsp:txXfrm>
    </dsp:sp>
    <dsp:sp modelId="{6DE595E8-C741-4738-8FBE-295DADF0923B}">
      <dsp:nvSpPr>
        <dsp:cNvPr id="0" name=""/>
        <dsp:cNvSpPr/>
      </dsp:nvSpPr>
      <dsp:spPr>
        <a:xfrm>
          <a:off x="402042" y="2305621"/>
          <a:ext cx="1332738" cy="2128266"/>
        </a:xfrm>
        <a:prstGeom prst="downArrow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0A47A6-D4A6-497A-851E-C8D77CDD2C12}">
      <dsp:nvSpPr>
        <dsp:cNvPr id="0" name=""/>
        <dsp:cNvSpPr/>
      </dsp:nvSpPr>
      <dsp:spPr>
        <a:xfrm>
          <a:off x="1774762" y="2305621"/>
          <a:ext cx="2261616" cy="2128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Price</a:t>
          </a:r>
          <a:endParaRPr lang="en-US" sz="3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1774762" y="2305621"/>
        <a:ext cx="2261616" cy="2128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A1D3B6-E49F-42B2-9470-1E235207347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E1911-9C7D-4148-AF8A-0664AA5730E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consumer, how do you think your purchases impact the market economy?</a:t>
            </a:r>
          </a:p>
          <a:p>
            <a:endParaRPr lang="en-US" dirty="0" smtClean="0"/>
          </a:p>
          <a:p>
            <a:r>
              <a:rPr lang="en-US" dirty="0" smtClean="0"/>
              <a:t>For instance, if you purchase a new </a:t>
            </a:r>
            <a:r>
              <a:rPr lang="en-US" dirty="0" err="1" smtClean="0"/>
              <a:t>cd</a:t>
            </a:r>
            <a:r>
              <a:rPr lang="en-US" dirty="0" smtClean="0"/>
              <a:t> or download a new song online, how does that effect or impact the music market? (Do not use this, it is simply </a:t>
            </a:r>
            <a:r>
              <a:rPr lang="en-US" smtClean="0"/>
              <a:t>an example!)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Moving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is the power you have as a consumer?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Purchasing Power moves the Demand line</a:t>
            </a:r>
          </a:p>
          <a:p>
            <a:pPr lvl="2"/>
            <a:r>
              <a:rPr lang="en-US" dirty="0" smtClean="0"/>
              <a:t>Why do you think this occurs?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05000"/>
            <a:ext cx="4343400" cy="452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181600" y="1905000"/>
            <a:ext cx="2514600" cy="457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Demand for Steak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3733800"/>
            <a:ext cx="205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income increases, then price becomes less of an obstacle creating an increase in Demand.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Name that Good!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Goods that can be used to replace the purchase of similar goods when prices rise.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Goods that are commonly used with other goods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4948" y="3733800"/>
            <a:ext cx="3554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Substitute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1000" y="3810000"/>
            <a:ext cx="46280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Complimentary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Go through your home and identify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substitute good, and one complimentary good</a:t>
            </a:r>
            <a:r>
              <a:rPr lang="en-US" dirty="0" smtClean="0"/>
              <a:t>. List what the product is, it’s purpose and how it fits into each category.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Due March 9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Will be on Wiki!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Paper information is posted! Email me if you have concerns/questions!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Changes in Demand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8, 2011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Determinants of Demand</a:t>
            </a:r>
          </a:p>
          <a:p>
            <a:pPr lvl="1"/>
            <a:r>
              <a:rPr lang="en-US" dirty="0" smtClean="0"/>
              <a:t>Something that causes an increase, or decrease, in demand at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and every </a:t>
            </a:r>
            <a:r>
              <a:rPr lang="en-US" dirty="0" smtClean="0"/>
              <a:t>price.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Market in constant flux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Change         </a:t>
            </a:r>
          </a:p>
          <a:p>
            <a:pPr lvl="1">
              <a:buNone/>
            </a:pPr>
            <a:r>
              <a:rPr lang="en-US" dirty="0" smtClean="0"/>
              <a:t>	  Time</a:t>
            </a:r>
          </a:p>
          <a:p>
            <a:pPr lvl="1">
              <a:buNone/>
            </a:pPr>
            <a:endParaRPr lang="en-US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90600" y="4953000"/>
            <a:ext cx="1524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200400" y="5181600"/>
            <a:ext cx="16764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038600" y="6019800"/>
            <a:ext cx="22098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Documents and Settings\Mike\Local Settings\Temporary Internet Files\Content.IE5\NC2ULV46\MC9004414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648200"/>
            <a:ext cx="1296253" cy="1296253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4876800" y="5934670"/>
            <a:ext cx="7312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2819400" y="4953000"/>
            <a:ext cx="304800" cy="304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4572000" y="6248400"/>
            <a:ext cx="304800" cy="304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114800" y="5638800"/>
            <a:ext cx="3810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4876800" y="5257800"/>
            <a:ext cx="4572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53200" y="36576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 slight or significant change in price or demand will move the line!</a:t>
            </a:r>
            <a:endParaRPr lang="en-US" dirty="0"/>
          </a:p>
        </p:txBody>
      </p:sp>
      <p:sp>
        <p:nvSpPr>
          <p:cNvPr id="30" name="Arc 29"/>
          <p:cNvSpPr/>
          <p:nvPr/>
        </p:nvSpPr>
        <p:spPr>
          <a:xfrm rot="9850094">
            <a:off x="4090669" y="2994313"/>
            <a:ext cx="2769373" cy="3001290"/>
          </a:xfrm>
          <a:prstGeom prst="arc">
            <a:avLst>
              <a:gd name="adj1" fmla="val 15855455"/>
              <a:gd name="adj2" fmla="val 1150201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Changes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6248400" cy="445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How do you effect the market?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Purchasing Power</a:t>
            </a:r>
          </a:p>
          <a:p>
            <a:pPr algn="ctr"/>
            <a:r>
              <a:rPr lang="en-US" dirty="0" smtClean="0"/>
              <a:t>Income Effect</a:t>
            </a:r>
          </a:p>
          <a:p>
            <a:pPr algn="ctr"/>
            <a:r>
              <a:rPr lang="en-US" dirty="0" smtClean="0"/>
              <a:t>Substitution Effect </a:t>
            </a:r>
          </a:p>
          <a:p>
            <a:pPr algn="ctr"/>
            <a:r>
              <a:rPr lang="en-US" dirty="0" smtClean="0"/>
              <a:t>Diminishing Marginal Utility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Documents and Settings\Mike\Local Settings\Temporary Internet Files\Content.IE5\Y4R8MFO2\MC9002331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1865014" cy="1871050"/>
          </a:xfrm>
          <a:prstGeom prst="rect">
            <a:avLst/>
          </a:prstGeom>
          <a:noFill/>
        </p:spPr>
      </p:pic>
      <p:pic>
        <p:nvPicPr>
          <p:cNvPr id="3075" name="Picture 3" descr="C:\Documents and Settings\Mike\Local Settings\Temporary Internet Files\Content.IE5\NC2ULV46\MC9004419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514600"/>
            <a:ext cx="2460625" cy="17843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5791200"/>
            <a:ext cx="79914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 prstMaterial="plastic">
              <a:bevelT w="38100" h="38100" prst="relaxedInset"/>
              <a:bevelB h="25400" prst="softRound"/>
            </a:sp3d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People move the market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Complete the Demand Worksheet and answer all questions.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Work with the partner next to you!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Each person completes the worksheet!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Do not complete question 5 on revenue (we have not covered that yet!)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1" descr="C:\Program Files\Microtek\ScanWizard 5\My Images\demand chart.tif"/>
          <p:cNvPicPr>
            <a:picLocks noChangeAspect="1" noChangeArrowheads="1"/>
          </p:cNvPicPr>
          <p:nvPr/>
        </p:nvPicPr>
        <p:blipFill>
          <a:blip r:embed="rId2" cstate="print"/>
          <a:srcRect l="4311" t="1862" r="4964" b="5214"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7696200" y="21336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86600" y="19050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67400" y="15240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81600" y="1295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05400" y="31242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77000" y="17526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305800" y="22860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105400" y="1295400"/>
            <a:ext cx="3330482" cy="112068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410200" y="34290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67400" y="36576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705600" y="38862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543800" y="40386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924800" y="4114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181600" y="3200400"/>
            <a:ext cx="3300413" cy="1078706"/>
          </a:xfrm>
          <a:custGeom>
            <a:avLst/>
            <a:gdLst>
              <a:gd name="connsiteX0" fmla="*/ 0 w 3300413"/>
              <a:gd name="connsiteY0" fmla="*/ 0 h 1078706"/>
              <a:gd name="connsiteX1" fmla="*/ 728662 w 3300413"/>
              <a:gd name="connsiteY1" fmla="*/ 571500 h 1078706"/>
              <a:gd name="connsiteX2" fmla="*/ 2886075 w 3300413"/>
              <a:gd name="connsiteY2" fmla="*/ 1000125 h 1078706"/>
              <a:gd name="connsiteX3" fmla="*/ 3214687 w 3300413"/>
              <a:gd name="connsiteY3" fmla="*/ 1042987 h 107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0413" h="1078706">
                <a:moveTo>
                  <a:pt x="0" y="0"/>
                </a:moveTo>
                <a:cubicBezTo>
                  <a:pt x="123825" y="202406"/>
                  <a:pt x="247650" y="404813"/>
                  <a:pt x="728662" y="571500"/>
                </a:cubicBezTo>
                <a:cubicBezTo>
                  <a:pt x="1209674" y="738187"/>
                  <a:pt x="2471738" y="921544"/>
                  <a:pt x="2886075" y="1000125"/>
                </a:cubicBezTo>
                <a:cubicBezTo>
                  <a:pt x="3300413" y="1078706"/>
                  <a:pt x="3257550" y="1060846"/>
                  <a:pt x="3214687" y="104298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1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</a:t>
            </a:r>
          </a:p>
          <a:p>
            <a:pPr lvl="1"/>
            <a:r>
              <a:rPr lang="en-US" dirty="0" smtClean="0"/>
              <a:t>A. 250</a:t>
            </a:r>
          </a:p>
          <a:p>
            <a:pPr lvl="1"/>
            <a:r>
              <a:rPr lang="en-US" dirty="0" smtClean="0"/>
              <a:t>B. 150</a:t>
            </a:r>
          </a:p>
          <a:p>
            <a:r>
              <a:rPr lang="en-US" dirty="0" smtClean="0"/>
              <a:t>2.</a:t>
            </a:r>
          </a:p>
          <a:p>
            <a:pPr lvl="1"/>
            <a:r>
              <a:rPr lang="en-US" dirty="0" smtClean="0"/>
              <a:t>A. $15</a:t>
            </a:r>
          </a:p>
          <a:p>
            <a:pPr lvl="1"/>
            <a:r>
              <a:rPr lang="en-US" dirty="0" smtClean="0"/>
              <a:t>B. $25</a:t>
            </a:r>
          </a:p>
          <a:p>
            <a:r>
              <a:rPr lang="en-US" dirty="0" smtClean="0"/>
              <a:t>3. </a:t>
            </a:r>
          </a:p>
          <a:p>
            <a:pPr lvl="1"/>
            <a:r>
              <a:rPr lang="en-US" dirty="0" smtClean="0"/>
              <a:t>A. 250</a:t>
            </a:r>
          </a:p>
          <a:p>
            <a:pPr lvl="1"/>
            <a:r>
              <a:rPr lang="en-US" dirty="0" smtClean="0"/>
              <a:t>B. 100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4. There is an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Inverse Effect </a:t>
            </a:r>
            <a:r>
              <a:rPr lang="en-US" dirty="0" smtClean="0"/>
              <a:t>taking place. As the price increases, demand decreases and vice versa.</a:t>
            </a:r>
          </a:p>
        </p:txBody>
      </p:sp>
      <p:pic>
        <p:nvPicPr>
          <p:cNvPr id="6146" name="Picture 2" descr="C:\Documents and Settings\Mike\Local Settings\Temporary Internet Files\Content.IE5\UURO0P86\MC900434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362200"/>
            <a:ext cx="1752600" cy="190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648200" y="1905000"/>
          <a:ext cx="4038600" cy="443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38600" cy="4434840"/>
          </a:xfrm>
        </p:spPr>
        <p:txBody>
          <a:bodyPr/>
          <a:lstStyle/>
          <a:p>
            <a:r>
              <a:rPr lang="en-US" dirty="0" smtClean="0"/>
              <a:t>Changes in income dictate changes in spending habits.</a:t>
            </a:r>
          </a:p>
          <a:p>
            <a:r>
              <a:rPr lang="en-US" dirty="0" smtClean="0"/>
              <a:t>Demands for higher prices items go up.</a:t>
            </a:r>
          </a:p>
          <a:p>
            <a:endParaRPr lang="en-US" dirty="0" smtClean="0"/>
          </a:p>
          <a:p>
            <a:r>
              <a:rPr lang="en-US" dirty="0" smtClean="0"/>
              <a:t>Which way would this shift the demand curve?</a:t>
            </a:r>
          </a:p>
          <a:p>
            <a:pPr lvl="1"/>
            <a:r>
              <a:rPr lang="en-US" dirty="0" smtClean="0"/>
              <a:t>Right 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57400" y="5638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374</Words>
  <Application>Microsoft Office PowerPoint</Application>
  <PresentationFormat>On-screen Show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Do Now</vt:lpstr>
      <vt:lpstr>Changes in Demand</vt:lpstr>
      <vt:lpstr>Demand Shifts</vt:lpstr>
      <vt:lpstr>Identifying Changes</vt:lpstr>
      <vt:lpstr>Consumer Influences</vt:lpstr>
      <vt:lpstr>Group Work</vt:lpstr>
      <vt:lpstr>Slide 7</vt:lpstr>
      <vt:lpstr>Questions</vt:lpstr>
      <vt:lpstr>Income</vt:lpstr>
      <vt:lpstr>Moving Demand</vt:lpstr>
      <vt:lpstr>Name that Good!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in Demand</dc:title>
  <dc:creator>Mike</dc:creator>
  <cp:lastModifiedBy>Mike</cp:lastModifiedBy>
  <cp:revision>14</cp:revision>
  <dcterms:created xsi:type="dcterms:W3CDTF">2011-03-08T01:29:07Z</dcterms:created>
  <dcterms:modified xsi:type="dcterms:W3CDTF">2011-03-08T16:14:04Z</dcterms:modified>
</cp:coreProperties>
</file>